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handoutMasterIdLst>
    <p:handoutMasterId r:id="rId20"/>
  </p:handoutMasterIdLst>
  <p:sldIdLst>
    <p:sldId id="365" r:id="rId2"/>
    <p:sldId id="359" r:id="rId3"/>
    <p:sldId id="360" r:id="rId4"/>
    <p:sldId id="362" r:id="rId5"/>
    <p:sldId id="361" r:id="rId6"/>
    <p:sldId id="364" r:id="rId7"/>
    <p:sldId id="363" r:id="rId8"/>
    <p:sldId id="366" r:id="rId9"/>
    <p:sldId id="367" r:id="rId10"/>
    <p:sldId id="368" r:id="rId11"/>
    <p:sldId id="371" r:id="rId12"/>
    <p:sldId id="369" r:id="rId13"/>
    <p:sldId id="372" r:id="rId14"/>
    <p:sldId id="370" r:id="rId15"/>
    <p:sldId id="373" r:id="rId16"/>
    <p:sldId id="374" r:id="rId17"/>
    <p:sldId id="37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64FAC"/>
    <a:srgbClr val="405CC4"/>
    <a:srgbClr val="003F8C"/>
    <a:srgbClr val="FFFFFF"/>
    <a:srgbClr val="5F5F5F"/>
    <a:srgbClr val="80808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1067" autoAdjust="0"/>
  </p:normalViewPr>
  <p:slideViewPr>
    <p:cSldViewPr>
      <p:cViewPr>
        <p:scale>
          <a:sx n="62" d="100"/>
          <a:sy n="62" d="100"/>
        </p:scale>
        <p:origin x="-126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8D1C7-AE28-442B-938D-4C63A06A86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FFD5D1-63E1-473B-AD90-E529D2B0A5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7D4B-A2A3-4957-A821-543F6D0004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4955-BCB2-4507-BCFD-76150CEEEA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16FA-2896-433F-A653-EBD069D8D0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186D-E38C-4E4B-879E-F8CEA6ECF0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A311-8453-4FCD-8497-E9D35E6DF2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54C7-F31F-415B-92B9-BBCB296914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B9F2-C426-4D85-AED4-05894CFCB0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FFF0-4B69-48D5-A36E-CE7DC4434ED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5C0F-B108-4A2F-8139-EFA3231724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B0C4-5364-4E1E-A4EF-3E415FC4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16E9-E155-4F08-B146-51CF3B6414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9A8E0BC-BB1E-40D3-8F6B-7CB57824C6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8" r:id="rId2"/>
    <p:sldLayoutId id="2147483917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8" r:id="rId9"/>
    <p:sldLayoutId id="2147483914" r:id="rId10"/>
    <p:sldLayoutId id="21474839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5" y="0"/>
            <a:ext cx="9125665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5330" y="620687"/>
            <a:ext cx="7551673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uk-UA" sz="5400" b="1" dirty="0">
                <a:ln w="11430"/>
                <a:solidFill>
                  <a:srgbClr val="405CC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ІДЕНТИЧНІСТЬ та САМОІДЕНТИЧНІСТЬ як КЛЮЧ до РОЗУМІННЯ</a:t>
            </a:r>
          </a:p>
          <a:p>
            <a:pPr algn="r">
              <a:defRPr/>
            </a:pPr>
            <a:r>
              <a:rPr lang="uk-UA" sz="5400" b="1" dirty="0">
                <a:ln w="11430"/>
                <a:solidFill>
                  <a:srgbClr val="405CC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СУТІ ЛЮДИНИ</a:t>
            </a:r>
          </a:p>
          <a:p>
            <a:pPr algn="r">
              <a:defRPr/>
            </a:pPr>
            <a:r>
              <a:rPr lang="uk-UA" sz="5400" b="1" dirty="0">
                <a:ln w="11430"/>
                <a:solidFill>
                  <a:srgbClr val="405CC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ЇЇ БУТТЯ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0615"/>
            <a:ext cx="2880320" cy="458938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85"/>
            <a:ext cx="1895475" cy="18097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19088" y="268288"/>
            <a:ext cx="4665662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C00000"/>
                </a:solidFill>
              </a:rPr>
              <a:t>Стільки людських сердець – стільки ж шляхів до відновлення цілісності, повернення до себе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Але варто почати з елементарного: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УСВІДОМЛЕННЯ ВЛАСНОГО СТАНОВИЩА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з наступним формуванням відповідного наміру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Тут в добрій нагоді може виявитися осмислення суті феноменів ІДЕНТИЧНОСТІ та САМОІДЕНТИЧНОСТІ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0" y="260350"/>
            <a:ext cx="384333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6344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>
                <a:solidFill>
                  <a:srgbClr val="364FAC"/>
                </a:solidFill>
              </a:rPr>
              <a:t>Підґрунтям УСВІДОМЛЕННЯ СЕБЕ І СВОЄЇ ОСНОВИ є </a:t>
            </a:r>
            <a:r>
              <a:rPr lang="uk-UA" sz="2400" b="1">
                <a:solidFill>
                  <a:srgbClr val="C00000"/>
                </a:solidFill>
              </a:rPr>
              <a:t>ІДЕНТИЧНІСТЬ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72" y="1196752"/>
            <a:ext cx="1911072" cy="47327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0050" y="5851525"/>
            <a:ext cx="1868488" cy="74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/>
              <a:t>Хто 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8538" y="1176338"/>
            <a:ext cx="6691312" cy="540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uk-UA" sz="2200" b="1" dirty="0">
                <a:solidFill>
                  <a:srgbClr val="364FAC"/>
                </a:solidFill>
              </a:rPr>
              <a:t>ІДЕНТИЧНІСТЬ – основна одиниця оперування свідомості в процесі мислення</a:t>
            </a:r>
          </a:p>
          <a:p>
            <a:pPr>
              <a:spcAft>
                <a:spcPts val="600"/>
              </a:spcAft>
              <a:defRPr/>
            </a:pPr>
            <a:r>
              <a:rPr lang="uk-UA" sz="2200" b="1" dirty="0">
                <a:solidFill>
                  <a:srgbClr val="364FAC"/>
                </a:solidFill>
              </a:rPr>
              <a:t>ІДЕНТИЧНІСТЬ – посередник між дійсними </a:t>
            </a:r>
            <a:r>
              <a:rPr lang="uk-UA" sz="2200" b="1" spc="-50" dirty="0">
                <a:solidFill>
                  <a:srgbClr val="364FAC"/>
                </a:solidFill>
              </a:rPr>
              <a:t>речами світу та образами, котрі формуються </a:t>
            </a:r>
            <a:r>
              <a:rPr lang="uk-UA" sz="2200" b="1" dirty="0">
                <a:solidFill>
                  <a:srgbClr val="364FAC"/>
                </a:solidFill>
              </a:rPr>
              <a:t>в свідомості під тиском сукупності подразнень, спричинених речами світу</a:t>
            </a:r>
          </a:p>
          <a:p>
            <a:pPr>
              <a:spcAft>
                <a:spcPts val="600"/>
              </a:spcAft>
              <a:defRPr/>
            </a:pPr>
            <a:r>
              <a:rPr lang="uk-UA" sz="2200" b="1" dirty="0">
                <a:solidFill>
                  <a:srgbClr val="364FAC"/>
                </a:solidFill>
              </a:rPr>
              <a:t>ІДЕНТИЧНІСТЬ – забезпечує підтримання послідовності історії суб'єкта (об'єкта) або є підставою для формування і підтримання враження про незмінність їх «ядра» (суті) у часі на фоні постійної змінності їх проявів</a:t>
            </a:r>
          </a:p>
          <a:p>
            <a:pPr>
              <a:spcAft>
                <a:spcPts val="600"/>
              </a:spcAft>
              <a:defRPr/>
            </a:pPr>
            <a:r>
              <a:rPr lang="uk-UA" sz="2200" b="1" dirty="0">
                <a:solidFill>
                  <a:srgbClr val="364FAC"/>
                </a:solidFill>
              </a:rPr>
              <a:t>ІДЕНТИЧНІСТЬ – відкривається як динамічний соціальний конструкт, котрий зазнає постійного впливу і під дією різних факторів, здатний помітно трансформуватися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6344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>
                <a:solidFill>
                  <a:srgbClr val="364FAC"/>
                </a:solidFill>
              </a:rPr>
              <a:t>ІДЕНТИЧНІСТЬ можна розглядати як </a:t>
            </a:r>
            <a:r>
              <a:rPr lang="uk-UA" sz="2400" b="1">
                <a:solidFill>
                  <a:srgbClr val="C00000"/>
                </a:solidFill>
              </a:rPr>
              <a:t>ПОСТІЙНИЙ ПОТІК ІСТОРІЇ</a:t>
            </a:r>
            <a:r>
              <a:rPr lang="uk-UA" sz="2400" b="1">
                <a:solidFill>
                  <a:srgbClr val="364FAC"/>
                </a:solidFill>
              </a:rPr>
              <a:t>, що розгортається в різноманітних умовах та обставинах, і який завжди є динамічним утворенням, котре кожного разу як припиняється діалог чи монолог, «затухає», аби відновити свою актуальність разом з поновленням попереднього чи започаткуванням нового діалогу або ж монологу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71539"/>
            <a:ext cx="2952327" cy="376359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132138" y="3009900"/>
            <a:ext cx="5826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364FAC"/>
                </a:solidFill>
              </a:rPr>
              <a:t>Як наслідок, ІДЕНТИЧНІСТЬ є предметом маніпулювання: людина довільно наповнює змістом предмет ідентичності у відповідності до її світоглядних установок та преференцій </a:t>
            </a:r>
          </a:p>
          <a:p>
            <a:r>
              <a:rPr lang="uk-UA" sz="2400" b="1">
                <a:solidFill>
                  <a:srgbClr val="364FAC"/>
                </a:solidFill>
              </a:rPr>
              <a:t>або приймає той зміст, який їй майстерно подається як нею власне спродукований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4963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sz="2400" b="1">
                <a:solidFill>
                  <a:srgbClr val="364FAC"/>
                </a:solidFill>
              </a:rPr>
              <a:t>Основою унікального (оригінального) буття, котре саме себе схоплює, відкриває себе у мовчанні, відчуває себе, переживає себе, є </a:t>
            </a:r>
            <a:r>
              <a:rPr lang="uk-UA" sz="2400" b="1">
                <a:solidFill>
                  <a:srgbClr val="C00000"/>
                </a:solidFill>
              </a:rPr>
              <a:t>САМОІДЕНТИЧНІСТЬ</a:t>
            </a:r>
          </a:p>
          <a:p>
            <a:pPr>
              <a:spcAft>
                <a:spcPts val="1200"/>
              </a:spcAft>
            </a:pPr>
            <a:r>
              <a:rPr lang="uk-UA" sz="2400" b="1">
                <a:solidFill>
                  <a:srgbClr val="364FAC"/>
                </a:solidFill>
              </a:rPr>
              <a:t>Самоідентичність має природне походження, тоді як, ідентичність за своїми властивостями є штучним конструктом.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801938"/>
            <a:ext cx="517366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uk-UA" sz="2400" b="1" dirty="0">
                <a:solidFill>
                  <a:srgbClr val="364FAC"/>
                </a:solidFill>
              </a:rPr>
              <a:t>Самоідентичність пов’язана перш за все з ірраціональним началом людини </a:t>
            </a:r>
            <a:r>
              <a:rPr lang="uk-UA" sz="2400" b="1" i="1" u="sng" dirty="0">
                <a:solidFill>
                  <a:srgbClr val="364FAC"/>
                </a:solidFill>
              </a:rPr>
              <a:t>(смаками, бажаннями, страхами абощо</a:t>
            </a:r>
            <a:r>
              <a:rPr lang="uk-UA" sz="2400" b="1" dirty="0">
                <a:solidFill>
                  <a:srgbClr val="364FAC"/>
                </a:solidFill>
              </a:rPr>
              <a:t>), найчастіше опосередкованим переживаннями, вподобаннями, </a:t>
            </a:r>
            <a:r>
              <a:rPr lang="uk-UA" sz="2400" b="1" spc="-50" dirty="0">
                <a:solidFill>
                  <a:srgbClr val="364FAC"/>
                </a:solidFill>
              </a:rPr>
              <a:t>почуттями тощо, тобто почуванням </a:t>
            </a:r>
            <a:r>
              <a:rPr lang="uk-UA" sz="2400" b="1" dirty="0">
                <a:solidFill>
                  <a:srgbClr val="364FAC"/>
                </a:solidFill>
              </a:rPr>
              <a:t>самого себе в цілому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97" y="2842601"/>
            <a:ext cx="2929976" cy="37052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6407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>
                <a:solidFill>
                  <a:srgbClr val="364FAC"/>
                </a:solidFill>
              </a:rPr>
              <a:t>Самоідентичність є атрибутом конечної істоти, що має свій початок і кінець, поєднані в одне ціле історією, котра для стороннього спостерігача розгортається лінійно, але завжди набуває різних інтерпретацій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708400" y="1901825"/>
            <a:ext cx="511175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sz="2400" b="1">
                <a:solidFill>
                  <a:srgbClr val="364FAC"/>
                </a:solidFill>
              </a:rPr>
              <a:t>Одній ідентичності може відповідати декілька самоідентичностей. Це ознака критичного психічного розладу, наприклад, шизофренії</a:t>
            </a:r>
          </a:p>
          <a:p>
            <a:pPr>
              <a:spcAft>
                <a:spcPts val="1200"/>
              </a:spcAft>
            </a:pPr>
            <a:r>
              <a:rPr lang="uk-UA" sz="2400" b="1">
                <a:solidFill>
                  <a:srgbClr val="364FAC"/>
                </a:solidFill>
              </a:rPr>
              <a:t>Водночас якщо одній самоідентичності відповідає декілька ідентичностей – це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23850" y="5072063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364FAC"/>
                </a:solidFill>
              </a:rPr>
              <a:t>ознака лукавства, лицимірства, тотальної соціалізації, коли винятково важливим стає образ і нехтується унікальність індивіда</a:t>
            </a:r>
            <a:endParaRPr lang="uk-UA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02316"/>
            <a:ext cx="3384376" cy="31197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333375"/>
            <a:ext cx="8640763" cy="6262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2400" b="1" dirty="0">
                <a:solidFill>
                  <a:srgbClr val="C00000"/>
                </a:solidFill>
              </a:rPr>
              <a:t>ІДЕНТИЧНІСТЬ, </a:t>
            </a:r>
            <a:r>
              <a:rPr lang="uk-UA" altLang="uk-UA" sz="2400" b="1" dirty="0">
                <a:solidFill>
                  <a:srgbClr val="364FAC"/>
                </a:solidFill>
              </a:rPr>
              <a:t>яких би форм і конструкцій вона набирала:</a:t>
            </a:r>
          </a:p>
          <a:p>
            <a:pPr marL="342900" indent="-342900">
              <a:spcAft>
                <a:spcPts val="600"/>
              </a:spcAft>
              <a:buClr>
                <a:srgbClr val="003F8C"/>
              </a:buClr>
              <a:buFont typeface="Wingdings" panose="05000000000000000000" pitchFamily="2" charset="2"/>
              <a:buChar char="§"/>
              <a:defRPr/>
            </a:pPr>
            <a:r>
              <a:rPr lang="uk-UA" sz="2200" b="1" dirty="0">
                <a:solidFill>
                  <a:srgbClr val="364FAC"/>
                </a:solidFill>
              </a:rPr>
              <a:t>в контексті раціонального способу пізнання ідентичність відкривається як щось стале, незалежне від особливостей існування самої людини і її активності;</a:t>
            </a:r>
          </a:p>
          <a:p>
            <a:pPr marL="342900" indent="-342900">
              <a:spcAft>
                <a:spcPts val="600"/>
              </a:spcAft>
              <a:buClr>
                <a:srgbClr val="003F8C"/>
              </a:buClr>
              <a:buFont typeface="Wingdings" panose="05000000000000000000" pitchFamily="2" charset="2"/>
              <a:buChar char="§"/>
              <a:defRPr/>
            </a:pPr>
            <a:r>
              <a:rPr lang="uk-UA" sz="2200" b="1" dirty="0">
                <a:solidFill>
                  <a:srgbClr val="364FAC"/>
                </a:solidFill>
              </a:rPr>
              <a:t>в контексті пошуку нових ірраціональних шляхів дослідження суб’єктивності, відмінних від раціонального пізнання, ідентичність відкривається як щось набуте в процесі становлення і самореалізації людини;</a:t>
            </a:r>
          </a:p>
          <a:p>
            <a:pPr marL="342900" indent="-342900">
              <a:spcAft>
                <a:spcPts val="600"/>
              </a:spcAft>
              <a:buClr>
                <a:srgbClr val="003F8C"/>
              </a:buClr>
              <a:buFont typeface="Wingdings" panose="05000000000000000000" pitchFamily="2" charset="2"/>
              <a:buChar char="§"/>
              <a:defRPr/>
            </a:pPr>
            <a:r>
              <a:rPr lang="uk-UA" sz="2200" b="1" dirty="0">
                <a:solidFill>
                  <a:srgbClr val="364FAC"/>
                </a:solidFill>
              </a:rPr>
              <a:t>в контексті визнання прими перманентного діалогу ідентичність відкривається як завжди щось мінливе, функціонально детерміноване, постійно конструйоване в процесі взаємодії чи дискурсу</a:t>
            </a:r>
          </a:p>
          <a:p>
            <a:pPr>
              <a:defRPr/>
            </a:pPr>
            <a:r>
              <a:rPr lang="uk-UA" altLang="uk-UA" sz="2400" b="1" dirty="0">
                <a:solidFill>
                  <a:srgbClr val="C00000"/>
                </a:solidFill>
              </a:rPr>
              <a:t>безумовно відповідає соціальному зрізу природи людини або її становищу (чотирьом обставинам становища людини за Х. </a:t>
            </a:r>
            <a:r>
              <a:rPr lang="uk-UA" altLang="uk-UA" sz="2400" b="1" dirty="0" err="1">
                <a:solidFill>
                  <a:srgbClr val="C00000"/>
                </a:solidFill>
              </a:rPr>
              <a:t>Арендт</a:t>
            </a:r>
            <a:r>
              <a:rPr lang="uk-UA" altLang="uk-UA" sz="2400" b="1" dirty="0">
                <a:solidFill>
                  <a:srgbClr val="C00000"/>
                </a:solidFill>
              </a:rPr>
              <a:t>) та розкриває особливості </a:t>
            </a:r>
            <a:r>
              <a:rPr lang="uk-UA" altLang="uk-UA" sz="2400" b="1" i="1" dirty="0">
                <a:solidFill>
                  <a:srgbClr val="C00000"/>
                </a:solidFill>
              </a:rPr>
              <a:t>РОДОВОГО</a:t>
            </a:r>
            <a:r>
              <a:rPr lang="uk-UA" altLang="uk-UA" sz="2400" b="1" dirty="0">
                <a:solidFill>
                  <a:srgbClr val="C00000"/>
                </a:solidFill>
              </a:rPr>
              <a:t> </a:t>
            </a:r>
            <a:r>
              <a:rPr lang="uk-UA" altLang="uk-UA" sz="2400" b="1" i="1" dirty="0">
                <a:solidFill>
                  <a:srgbClr val="C00000"/>
                </a:solidFill>
              </a:rPr>
              <a:t>НАЧАЛА</a:t>
            </a:r>
            <a:r>
              <a:rPr lang="uk-UA" altLang="uk-UA" sz="2400" b="1" dirty="0">
                <a:solidFill>
                  <a:srgbClr val="C00000"/>
                </a:solidFill>
              </a:rPr>
              <a:t> в людині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64076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uk-UA" altLang="uk-UA" sz="2400" b="1">
                <a:solidFill>
                  <a:srgbClr val="C00000"/>
                </a:solidFill>
              </a:rPr>
              <a:t>САМОІДЕНТИЧНІСТЬ – феномен, що якнайповніше виказує індивідуальну осібність, незводжуване ні до чого автономне буття, настільки таке принципово можливе</a:t>
            </a:r>
          </a:p>
          <a:p>
            <a:pPr>
              <a:spcAft>
                <a:spcPts val="6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Самопочування як основа самоідентичності базове і первинне стосовно (само)розуміння (інтерпретації)</a:t>
            </a:r>
          </a:p>
          <a:p>
            <a:pPr>
              <a:spcAft>
                <a:spcPts val="600"/>
              </a:spcAft>
            </a:pPr>
            <a:r>
              <a:rPr lang="uk-UA" sz="2400" b="1">
                <a:solidFill>
                  <a:srgbClr val="364FAC"/>
                </a:solidFill>
              </a:rPr>
              <a:t>Самоідентичність є «ТОЧКОЮ ЗБІРКИ» всіх можливих та допустимих проявів ідентичності, адже будь-які проявлені персональні буття та активність людини набирають зміст перш за все тому, що вони мають цінність або значущі для самого суб’єкта</a:t>
            </a:r>
          </a:p>
          <a:p>
            <a:pPr>
              <a:spcAft>
                <a:spcPts val="6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Інакше суб'єкт, насправді, є лише об'єктом в розпорядженні творця і зміст «творіння» визначається його творцем</a:t>
            </a:r>
          </a:p>
          <a:p>
            <a:pPr>
              <a:spcAft>
                <a:spcPts val="6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В такому разі всяке існування та активність конкретної людини – АБСУРДНІ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6407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По-справжньому змістовним буття конкретної людини робить її САМОІДЕНТИЧНІСТЬ, яка і є ЯДРОМ унікального буття та НОСІЄМ покликання (призначення), а також ДЖЕРЕЛОМ хисту (талану), анклавом знань і талантів (на відміну від інформації, в т.ч. у вигляді уявлень та вражень, а також навичок)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3996"/>
            <a:ext cx="3600400" cy="29577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2683996"/>
            <a:ext cx="5036721" cy="30008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7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Ігнорування людиною самоідентичності, внаслідок концентрації уваги на проявах ідентичності</a:t>
            </a:r>
          </a:p>
          <a:p>
            <a:pPr algn="ctr">
              <a:defRPr/>
            </a:pPr>
            <a:r>
              <a:rPr lang="uk-UA" sz="27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Перетворює  її існування 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7568" y="5445224"/>
            <a:ext cx="363246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абсурд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497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800" b="1">
                <a:solidFill>
                  <a:srgbClr val="364FAC"/>
                </a:solidFill>
              </a:rPr>
              <a:t>Що ми знаємо про себе?</a:t>
            </a:r>
          </a:p>
          <a:p>
            <a:r>
              <a:rPr lang="uk-UA" altLang="uk-UA" sz="2800" b="1">
                <a:solidFill>
                  <a:srgbClr val="364FAC"/>
                </a:solidFill>
              </a:rPr>
              <a:t>Що ми знаємо про людину?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940425" y="5013325"/>
            <a:ext cx="2424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3600" b="1">
                <a:solidFill>
                  <a:srgbClr val="364FAC"/>
                </a:solidFill>
              </a:rPr>
              <a:t>ЧИМ Я Є?</a:t>
            </a:r>
          </a:p>
          <a:p>
            <a:r>
              <a:rPr lang="uk-UA" altLang="uk-UA" sz="3600" b="1">
                <a:solidFill>
                  <a:srgbClr val="364FAC"/>
                </a:solidFill>
              </a:rPr>
              <a:t>КИМ Я Є?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067" y="1098591"/>
            <a:ext cx="3822725" cy="51149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95275" y="3552825"/>
            <a:ext cx="849788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Свідомість констатує пізнавану і непізнавану сторону людини (власного існування)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Психоаналіз виокремлює свідоме та підсвідоме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Християнська та інші релігії протиставляють душу і тіло, іноді розум і серце</a:t>
            </a:r>
          </a:p>
          <a:p>
            <a:r>
              <a:rPr lang="uk-UA" altLang="uk-UA" sz="2400" b="1">
                <a:solidFill>
                  <a:srgbClr val="364FAC"/>
                </a:solidFill>
              </a:rPr>
              <a:t>В українських авторів протиставляється душа і серце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61" y="316532"/>
            <a:ext cx="2905171" cy="31844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203575" y="307975"/>
            <a:ext cx="5670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В своєму існуванні ми постійно виявляємо себе перед фактом деякої подвоєності і водночас роздвоєності людського (ВЛАСНОГО) існування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Людина перебуває в деякій ситуації невизначеності – вона водночас зумовлена та самодостатня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95288" y="3573463"/>
            <a:ext cx="84978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Давні мудреці розрізняли форму і зміст (ідею)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Сучасні мислителі пропонують розрізняти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раціональну та ірраціональну складову психіки людини, а також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ПРИРОДУ ЛЮДИНИ та СТАНОВИЩЕ ЛЮДИНИ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24336" cy="302433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1560"/>
            <a:ext cx="2722740" cy="302433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2011952" cy="302433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>
            <a:off x="3332163" y="1681163"/>
            <a:ext cx="1219200" cy="484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4978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Зосереджуючись на осмисленні буття самої людини (конкретної особи) можна констатувати, що кожен з нас водночас відчуває себе та розуміє себе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Відповідно: те, </a:t>
            </a:r>
            <a:r>
              <a:rPr lang="uk-UA" altLang="uk-UA" sz="2400" b="1">
                <a:solidFill>
                  <a:srgbClr val="C00000"/>
                </a:solidFill>
              </a:rPr>
              <a:t>ЧИМ (як) я себе відчуваю (переживаю)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                  та те, </a:t>
            </a:r>
            <a:r>
              <a:rPr lang="uk-UA" altLang="uk-UA" sz="2400" b="1">
                <a:solidFill>
                  <a:srgbClr val="C00000"/>
                </a:solidFill>
              </a:rPr>
              <a:t>КИМ я себе розумію (усвідомлюю)</a:t>
            </a:r>
          </a:p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вказують на два різних стани буття людини, що водночас протистоять одне одному і доповнюють одне інше</a:t>
            </a: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851275" y="3500438"/>
            <a:ext cx="5041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Ці два стани можна передати за посередництва двох феноменів буття людини: </a:t>
            </a:r>
            <a:r>
              <a:rPr lang="uk-UA" altLang="uk-UA" sz="2400" b="1">
                <a:solidFill>
                  <a:srgbClr val="C00000"/>
                </a:solidFill>
              </a:rPr>
              <a:t>ІДЕНТИЧНОСТІ</a:t>
            </a:r>
            <a:r>
              <a:rPr lang="uk-UA" altLang="uk-UA" sz="2400" b="1">
                <a:solidFill>
                  <a:srgbClr val="364FAC"/>
                </a:solidFill>
              </a:rPr>
              <a:t> та </a:t>
            </a:r>
            <a:r>
              <a:rPr lang="uk-UA" altLang="uk-UA" sz="2400" b="1">
                <a:solidFill>
                  <a:srgbClr val="C00000"/>
                </a:solidFill>
              </a:rPr>
              <a:t>САМОІДЕНТИЧНОСТІ</a:t>
            </a:r>
            <a:r>
              <a:rPr lang="uk-UA" altLang="uk-UA" sz="2400" b="1">
                <a:solidFill>
                  <a:srgbClr val="364FAC"/>
                </a:solidFill>
              </a:rPr>
              <a:t>, в т.ч. як репрезантів РАЦІОНАЛЬНОГО і ІРРАЦІОНАЛЬНОГО начал природи людини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69002"/>
            <a:ext cx="3312616" cy="27789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640762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uk-UA" altLang="uk-UA" sz="2400" b="1" dirty="0" smtClean="0">
                <a:solidFill>
                  <a:srgbClr val="364FAC"/>
                </a:solidFill>
              </a:rPr>
              <a:t>ІДЕНТИЧНІСТЬ виказує усвідомлений спосіб буття людини та сполучена з «ТЕКСТОМ»;</a:t>
            </a:r>
          </a:p>
          <a:p>
            <a:pPr>
              <a:spcAft>
                <a:spcPts val="1200"/>
              </a:spcAft>
              <a:defRPr/>
            </a:pPr>
            <a:r>
              <a:rPr lang="uk-UA" altLang="uk-UA" sz="2400" b="1" dirty="0" smtClean="0">
                <a:solidFill>
                  <a:srgbClr val="364FAC"/>
                </a:solidFill>
              </a:rPr>
              <a:t>САМОІДЕНТИЧНІСТЬ – чуттєвий</a:t>
            </a:r>
          </a:p>
          <a:p>
            <a:pPr>
              <a:spcAft>
                <a:spcPts val="1200"/>
              </a:spcAft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Самоідентичність є радше самостійним і самодостатнім феноменом людського буття, аніж просто похідним від ідентичності, як правило, нібито породжуваним суб’єктом в процесі рефлексії</a:t>
            </a:r>
          </a:p>
          <a:p>
            <a:pPr>
              <a:spcAft>
                <a:spcPts val="1200"/>
              </a:spcAft>
              <a:defRPr/>
            </a:pPr>
            <a:r>
              <a:rPr lang="uk-UA" altLang="uk-UA" sz="2400" b="1" spc="-70" dirty="0" smtClean="0">
                <a:solidFill>
                  <a:srgbClr val="364FAC"/>
                </a:solidFill>
              </a:rPr>
              <a:t>Самоідентичність в розрізі сучасної науки та домінантних </a:t>
            </a:r>
            <a:r>
              <a:rPr lang="uk-UA" altLang="uk-UA" sz="2400" b="1" dirty="0" smtClean="0">
                <a:solidFill>
                  <a:srgbClr val="364FAC"/>
                </a:solidFill>
              </a:rPr>
              <a:t>світоглядних установок опинилася в тіні ідентичності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56" y="3933057"/>
            <a:ext cx="3903030" cy="27179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356100" y="4138613"/>
            <a:ext cx="4537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400" b="1">
                <a:solidFill>
                  <a:srgbClr val="364FAC"/>
                </a:solidFill>
              </a:rPr>
              <a:t>Схоплення і переживання (відчування) себе індивідом витіснено на периферію (само)усвідомлення, сконцентрованого навколо розуміння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4978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400" b="1">
                <a:solidFill>
                  <a:srgbClr val="364FAC"/>
                </a:solidFill>
              </a:rPr>
              <a:t>Сучасна людина, не усвідомлюючи того, приносить в жертву те, чим вона себе відчуває, тому, ким вона себе розуміє, тобто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ІНДИВІДУАЛЬНУ УНІКАЛЬНІСТЬ КОЛЕКТИВНІЙ ЗНАЧУЩОСТІ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28" y="2204864"/>
            <a:ext cx="5048056" cy="341830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4611688" y="2195513"/>
            <a:ext cx="4279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uk-UA" altLang="uk-UA" sz="2400" b="1">
                <a:solidFill>
                  <a:srgbClr val="364FAC"/>
                </a:solidFill>
              </a:rPr>
              <a:t>Вона розчиняється в МАСІ</a:t>
            </a:r>
          </a:p>
          <a:p>
            <a:pPr algn="r"/>
            <a:r>
              <a:rPr lang="uk-UA" altLang="uk-UA" sz="2400" b="1">
                <a:solidFill>
                  <a:srgbClr val="364FAC"/>
                </a:solidFill>
              </a:rPr>
              <a:t>і поглинається натовпом</a:t>
            </a: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5580063" y="3027363"/>
            <a:ext cx="3311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400" b="1">
                <a:solidFill>
                  <a:srgbClr val="364FAC"/>
                </a:solidFill>
              </a:rPr>
              <a:t>Самоідентичність витісняється ідентичністю, людина впадає в  стан СОЦІАЛЬНОГО АНАБІОЗУ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395288" y="5532438"/>
            <a:ext cx="849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400" b="1">
                <a:solidFill>
                  <a:srgbClr val="C00000"/>
                </a:solidFill>
              </a:rPr>
              <a:t>СОЦІАЛЬНИЙ АНАБІОЗ – ДОМІНАНТНИЙ СТАН ІСНУВАННЯ СУЧАСНОЇ ЛЮДИНИ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44488" y="5062538"/>
            <a:ext cx="84978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altLang="uk-UA" sz="2800" b="1">
                <a:solidFill>
                  <a:srgbClr val="C00000"/>
                </a:solidFill>
              </a:rPr>
              <a:t>Як позбутися соціального анабіозу?</a:t>
            </a:r>
          </a:p>
          <a:p>
            <a:pPr>
              <a:spcAft>
                <a:spcPts val="1200"/>
              </a:spcAft>
            </a:pPr>
            <a:r>
              <a:rPr lang="uk-UA" altLang="uk-UA" sz="2800" b="1">
                <a:solidFill>
                  <a:srgbClr val="C00000"/>
                </a:solidFill>
              </a:rPr>
              <a:t>Як зробити власне існування і активність усвідомленими?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708400" y="346075"/>
            <a:ext cx="52562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uk-UA" altLang="uk-UA" sz="2400" b="1">
                <a:solidFill>
                  <a:srgbClr val="364FAC"/>
                </a:solidFill>
              </a:rPr>
              <a:t>СОЦІАЛЬНИЙ АНАБІОЗ – стан існування, за якого активність людини зводиться до неусвідомленого відтворення скопійованих та засвоєних нею моделей поведінки, а в її свідомості відображається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346075"/>
            <a:ext cx="3097212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319088" y="3484563"/>
            <a:ext cx="86407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364FAC"/>
                </a:solidFill>
              </a:rPr>
              <a:t>Атрибутом соціального анабіозу є стереотипне (аксіоматичне) мислення;</a:t>
            </a:r>
          </a:p>
          <a:p>
            <a:r>
              <a:rPr lang="uk-UA" sz="2400" b="1">
                <a:solidFill>
                  <a:srgbClr val="364FAC"/>
                </a:solidFill>
              </a:rPr>
              <a:t>тотальна концентрація уваги на «ВНУТРІШНЬОМУ ДІАЛОЗІ» та спільній «КАРТИНІ СВІТУ»</a:t>
            </a:r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319088" y="3024188"/>
            <a:ext cx="7327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2400" b="1">
                <a:solidFill>
                  <a:srgbClr val="364FAC"/>
                </a:solidFill>
              </a:rPr>
              <a:t>винятково «санкціонована» «КАРТИНА СВІТУ»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15913" y="4429125"/>
            <a:ext cx="87201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800" b="1">
                <a:solidFill>
                  <a:srgbClr val="C00000"/>
                </a:solidFill>
              </a:rPr>
              <a:t>Як позбутися внутрішнього конфлікту, перманентно породжуваного протистоянням між тим, як ми себе ВІДЧУВАЄМО (переживаємо), та тим, як ми себе РОЗУМІЄМО?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38" y="260648"/>
            <a:ext cx="8572500" cy="4133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1081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Georgia</vt:lpstr>
      <vt:lpstr>Wingdings</vt:lpstr>
      <vt:lpstr>Повітряний потік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сергій</cp:lastModifiedBy>
  <cp:revision>227</cp:revision>
  <dcterms:created xsi:type="dcterms:W3CDTF">2015-03-25T11:40:15Z</dcterms:created>
  <dcterms:modified xsi:type="dcterms:W3CDTF">2016-06-08T15:27:47Z</dcterms:modified>
</cp:coreProperties>
</file>